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handoutMasterIdLst>
    <p:handoutMasterId r:id="rId28"/>
  </p:handoutMasterIdLst>
  <p:sldIdLst>
    <p:sldId id="324" r:id="rId2"/>
    <p:sldId id="302" r:id="rId3"/>
    <p:sldId id="301" r:id="rId4"/>
    <p:sldId id="332" r:id="rId5"/>
    <p:sldId id="334" r:id="rId6"/>
    <p:sldId id="333" r:id="rId7"/>
    <p:sldId id="303" r:id="rId8"/>
    <p:sldId id="305" r:id="rId9"/>
    <p:sldId id="322" r:id="rId10"/>
    <p:sldId id="304" r:id="rId11"/>
    <p:sldId id="318" r:id="rId12"/>
    <p:sldId id="335" r:id="rId13"/>
    <p:sldId id="336" r:id="rId14"/>
    <p:sldId id="337" r:id="rId15"/>
    <p:sldId id="331" r:id="rId16"/>
    <p:sldId id="306" r:id="rId17"/>
    <p:sldId id="327" r:id="rId18"/>
    <p:sldId id="307" r:id="rId19"/>
    <p:sldId id="326" r:id="rId20"/>
    <p:sldId id="325" r:id="rId21"/>
    <p:sldId id="308" r:id="rId22"/>
    <p:sldId id="330" r:id="rId23"/>
    <p:sldId id="340" r:id="rId24"/>
    <p:sldId id="309" r:id="rId25"/>
    <p:sldId id="338" r:id="rId26"/>
    <p:sldId id="339" r:id="rId27"/>
  </p:sldIdLst>
  <p:sldSz cx="12192000" cy="6858000"/>
  <p:notesSz cx="7077075" cy="93630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4" autoAdjust="0"/>
    <p:restoredTop sz="94660"/>
  </p:normalViewPr>
  <p:slideViewPr>
    <p:cSldViewPr snapToGrid="0">
      <p:cViewPr varScale="1">
        <p:scale>
          <a:sx n="77" d="100"/>
          <a:sy n="77" d="100"/>
        </p:scale>
        <p:origin x="68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66733" cy="469780"/>
          </a:xfrm>
          <a:prstGeom prst="rect">
            <a:avLst/>
          </a:prstGeom>
        </p:spPr>
        <p:txBody>
          <a:bodyPr vert="horz" lIns="93936" tIns="46968" rIns="93936" bIns="46968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08705" y="0"/>
            <a:ext cx="3066733" cy="469780"/>
          </a:xfrm>
          <a:prstGeom prst="rect">
            <a:avLst/>
          </a:prstGeom>
        </p:spPr>
        <p:txBody>
          <a:bodyPr vert="horz" lIns="93936" tIns="46968" rIns="93936" bIns="46968" rtlCol="0"/>
          <a:lstStyle>
            <a:lvl1pPr algn="r">
              <a:defRPr sz="1200"/>
            </a:lvl1pPr>
          </a:lstStyle>
          <a:p>
            <a:fld id="{46D1EB4D-279D-4417-915F-E09D4AE5B80B}" type="datetimeFigureOut">
              <a:rPr lang="en-US" smtClean="0"/>
              <a:t>10/27/2016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93297"/>
            <a:ext cx="3066733" cy="469779"/>
          </a:xfrm>
          <a:prstGeom prst="rect">
            <a:avLst/>
          </a:prstGeom>
        </p:spPr>
        <p:txBody>
          <a:bodyPr vert="horz" lIns="93936" tIns="46968" rIns="93936" bIns="46968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08705" y="8893297"/>
            <a:ext cx="3066733" cy="469779"/>
          </a:xfrm>
          <a:prstGeom prst="rect">
            <a:avLst/>
          </a:prstGeom>
        </p:spPr>
        <p:txBody>
          <a:bodyPr vert="horz" lIns="93936" tIns="46968" rIns="93936" bIns="46968" rtlCol="0" anchor="b"/>
          <a:lstStyle>
            <a:lvl1pPr algn="r">
              <a:defRPr sz="1200"/>
            </a:lvl1pPr>
          </a:lstStyle>
          <a:p>
            <a:fld id="{4D10AB89-95CA-4D2F-BE63-EB5E357AE8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069586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93105" y="802298"/>
            <a:ext cx="8561747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93106" y="3531204"/>
            <a:ext cx="8561746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23BF71-38B7-8642-BFCE-EDAE9BD0CBAF}" type="datetimeFigureOut">
              <a:rPr lang="en-US" dirty="0"/>
              <a:t>10/27/2016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93105" y="329307"/>
            <a:ext cx="4897310" cy="3092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2334637" y="798973"/>
            <a:ext cx="0" cy="2544756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981CDE-9BE7-C544-8ACB-7077DFC4270F}" type="datetimeFigureOut">
              <a:rPr lang="en-US" dirty="0"/>
              <a:t>10/27/2016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1371687" y="798973"/>
            <a:ext cx="0" cy="1067168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4813" y="1756130"/>
            <a:ext cx="8562580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34695" y="3806195"/>
            <a:ext cx="8549990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BA285-9698-1B45-8319-D90A8C63F150}" type="datetimeFigureOut">
              <a:rPr lang="en-US" dirty="0"/>
              <a:t>10/27/2016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1371687" y="798973"/>
            <a:ext cx="0" cy="2845107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4695" y="804889"/>
            <a:ext cx="9520157" cy="1059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34695" y="2010878"/>
            <a:ext cx="4608576" cy="343814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54793" y="2017343"/>
            <a:ext cx="4604130" cy="344152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6CD42-43FF-B740-998F-DCC3802C4CE3}" type="datetimeFigureOut">
              <a:rPr lang="en-US" dirty="0"/>
              <a:t>10/27/2016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371687" y="798973"/>
            <a:ext cx="0" cy="1067168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4695" y="804163"/>
            <a:ext cx="9520157" cy="10563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34695" y="2019549"/>
            <a:ext cx="4608576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34695" y="2824269"/>
            <a:ext cx="4608576" cy="264445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54791" y="2023003"/>
            <a:ext cx="4608576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54792" y="2821491"/>
            <a:ext cx="4608576" cy="263737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0FFBD-2EE4-8547-BBAE-A1AC91C8D77E}" type="datetimeFigureOut">
              <a:rPr lang="en-US" dirty="0"/>
              <a:t>10/27/2016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1" name="Straight Connector 10"/>
          <p:cNvCxnSpPr/>
          <p:nvPr/>
        </p:nvCxnSpPr>
        <p:spPr>
          <a:xfrm>
            <a:off x="1371687" y="798973"/>
            <a:ext cx="0" cy="1067168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A2352-D7AC-F242-9256-A4477BCBF354}" type="datetimeFigureOut">
              <a:rPr lang="en-US" dirty="0"/>
              <a:t>10/27/2016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1371687" y="798973"/>
            <a:ext cx="0" cy="1067168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CFC6A-9AE6-404D-9FDD-168B477B9C90}" type="datetimeFigureOut">
              <a:rPr lang="en-US" dirty="0"/>
              <a:t>10/27/2016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4642" y="798973"/>
            <a:ext cx="3183128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34695" y="3205491"/>
            <a:ext cx="3184989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CFCDFD-B4CF-A241-8D71-E814B10BEAF4}" type="datetimeFigureOut">
              <a:rPr lang="en-US" dirty="0"/>
              <a:t>10/27/2016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371687" y="798973"/>
            <a:ext cx="0" cy="2247117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chemeClr val="bg2">
                    <a:lumMod val="10000"/>
                  </a:schemeClr>
                </a:gs>
                <a:gs pos="100000">
                  <a:schemeClr val="bg2">
                    <a:lumMod val="10000"/>
                  </a:schemeClr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 prstMaterial="matte">
              <a:bevelT w="133350" h="50800" prst="divo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5694" y="1129513"/>
            <a:ext cx="5447840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34695" y="3145992"/>
            <a:ext cx="5440037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534695" y="5469856"/>
            <a:ext cx="5440038" cy="320123"/>
          </a:xfrm>
        </p:spPr>
        <p:txBody>
          <a:bodyPr/>
          <a:lstStyle>
            <a:lvl1pPr algn="l">
              <a:defRPr/>
            </a:lvl1pPr>
          </a:lstStyle>
          <a:p>
            <a:fld id="{26A7B589-FD4B-7E46-869A-CBADC5FC564E}" type="datetimeFigureOut">
              <a:rPr lang="en-US" dirty="0"/>
              <a:t>10/27/2016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534910" y="318640"/>
            <a:ext cx="5453475" cy="3209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71687" y="798973"/>
            <a:ext cx="0" cy="2161124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B025CB-9D18-264E-A945-2D020344C9DA}" type="datetimeFigureOut">
              <a:rPr lang="en-US" dirty="0"/>
              <a:t>10/27/2016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1371687" y="798973"/>
            <a:ext cx="0" cy="1067168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883863"/>
            <a:ext cx="1615742" cy="45749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34694" y="883863"/>
            <a:ext cx="7738807" cy="4574999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7EFB6C-7E96-8F41-8872-189CA1C59F84}" type="datetimeFigureOut">
              <a:rPr lang="en-US" dirty="0"/>
              <a:t>10/27/2016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H="1">
            <a:off x="9439111" y="719272"/>
            <a:ext cx="1615742" cy="0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2015732"/>
            <a:ext cx="12192000" cy="4118829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/>
          <a:srcRect t="2769" b="-2769"/>
          <a:stretch/>
        </p:blipFill>
        <p:spPr>
          <a:xfrm>
            <a:off x="0" y="6135624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34696" y="804519"/>
            <a:ext cx="9520158" cy="104923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34696" y="2015732"/>
            <a:ext cx="9520158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8A92E-5FF9-8143-81B3-CCB531513398}" type="datetimeFigureOut">
              <a:rPr lang="en-US" dirty="0"/>
              <a:t>10/27/2016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34695" y="329307"/>
            <a:ext cx="5855719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2" name="Straight Connector 11"/>
          <p:cNvCxnSpPr/>
          <p:nvPr/>
        </p:nvCxnSpPr>
        <p:spPr>
          <a:xfrm>
            <a:off x="0" y="6141705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none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34696" y="811658"/>
            <a:ext cx="9520158" cy="465468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Missouri Compromise </a:t>
            </a:r>
          </a:p>
          <a:p>
            <a:pPr marL="0" indent="0" algn="ctr">
              <a:buNone/>
            </a:pPr>
            <a:r>
              <a:rPr lang="en-US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1820</a:t>
            </a:r>
          </a:p>
        </p:txBody>
      </p:sp>
    </p:spTree>
    <p:extLst>
      <p:ext uri="{BB962C8B-B14F-4D97-AF65-F5344CB8AC3E}">
        <p14:creationId xmlns:p14="http://schemas.microsoft.com/office/powerpoint/2010/main" val="17792560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34696" y="811658"/>
            <a:ext cx="9520158" cy="4654687"/>
          </a:xfrm>
        </p:spPr>
        <p:txBody>
          <a:bodyPr>
            <a:normAutofit/>
          </a:bodyPr>
          <a:lstStyle/>
          <a:p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dispute was over pro-slavery versus anti-slavery factions in North America</a:t>
            </a:r>
          </a:p>
          <a:p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Missouri requested admission to the union as a slave state in 1819</a:t>
            </a:r>
          </a:p>
          <a:p>
            <a:endParaRPr lang="en-US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26873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34696" y="811658"/>
            <a:ext cx="9520158" cy="4654687"/>
          </a:xfrm>
        </p:spPr>
        <p:txBody>
          <a:bodyPr>
            <a:noAutofit/>
          </a:bodyPr>
          <a:lstStyle/>
          <a:p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Representatives James Tallmadge and John Taylor of New York proposed amendments to end slavery</a:t>
            </a:r>
          </a:p>
        </p:txBody>
      </p:sp>
    </p:spTree>
    <p:extLst>
      <p:ext uri="{BB962C8B-B14F-4D97-AF65-F5344CB8AC3E}">
        <p14:creationId xmlns:p14="http://schemas.microsoft.com/office/powerpoint/2010/main" val="30339946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34696" y="811658"/>
            <a:ext cx="9520158" cy="4654687"/>
          </a:xfrm>
        </p:spPr>
        <p:txBody>
          <a:bodyPr>
            <a:noAutofit/>
          </a:bodyPr>
          <a:lstStyle/>
          <a:p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Tallmadge amendment forbade further introduction of slaves into Missouri</a:t>
            </a:r>
          </a:p>
          <a:p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mandated that all children of slave parents born in the state after its admission should be free at the age of 25</a:t>
            </a:r>
          </a:p>
        </p:txBody>
      </p:sp>
    </p:spTree>
    <p:extLst>
      <p:ext uri="{BB962C8B-B14F-4D97-AF65-F5344CB8AC3E}">
        <p14:creationId xmlns:p14="http://schemas.microsoft.com/office/powerpoint/2010/main" val="34463471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34696" y="811658"/>
            <a:ext cx="9520158" cy="4654687"/>
          </a:xfrm>
        </p:spPr>
        <p:txBody>
          <a:bodyPr>
            <a:noAutofit/>
          </a:bodyPr>
          <a:lstStyle/>
          <a:p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Taylor amendment prohibited slavery in the territories of the Louisiana Purchase Parallel 36 and 1/2 degrees north of the equator</a:t>
            </a:r>
          </a:p>
        </p:txBody>
      </p:sp>
    </p:spTree>
    <p:extLst>
      <p:ext uri="{BB962C8B-B14F-4D97-AF65-F5344CB8AC3E}">
        <p14:creationId xmlns:p14="http://schemas.microsoft.com/office/powerpoint/2010/main" val="15696817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34696" y="811658"/>
            <a:ext cx="9520158" cy="4654687"/>
          </a:xfrm>
        </p:spPr>
        <p:txBody>
          <a:bodyPr>
            <a:noAutofit/>
          </a:bodyPr>
          <a:lstStyle/>
          <a:p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Both the Talmadge and the Taylor amendments were defeated</a:t>
            </a:r>
          </a:p>
          <a:p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 a side note, before he was 15 years old, Taylor had read The Federalist Papers</a:t>
            </a:r>
          </a:p>
          <a:p>
            <a:endParaRPr lang="en-US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93456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34696" y="811658"/>
            <a:ext cx="9520158" cy="4654687"/>
          </a:xfrm>
        </p:spPr>
        <p:txBody>
          <a:bodyPr>
            <a:normAutofit lnSpcReduction="10000"/>
          </a:bodyPr>
          <a:lstStyle/>
          <a:p>
            <a:r>
              <a:rPr lang="en-US" sz="4400" b="1" dirty="0"/>
              <a:t>Latitude</a:t>
            </a:r>
            <a:r>
              <a:rPr lang="en-US" sz="4400" dirty="0"/>
              <a:t> (shown as a horizontal line ---------) is the distance, in degrees, minutes, and seconds of a point north or south of the Equator</a:t>
            </a:r>
          </a:p>
          <a:p>
            <a:r>
              <a:rPr lang="en-US" sz="4400" dirty="0"/>
              <a:t>Lines of </a:t>
            </a:r>
            <a:r>
              <a:rPr lang="en-US" sz="4400" b="1" dirty="0"/>
              <a:t>latitude</a:t>
            </a:r>
            <a:r>
              <a:rPr lang="en-US" sz="4400" dirty="0"/>
              <a:t> are often referred to as parallels </a:t>
            </a:r>
            <a:endParaRPr lang="en-US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86139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34696" y="811658"/>
            <a:ext cx="9520158" cy="4654687"/>
          </a:xfrm>
        </p:spPr>
        <p:txBody>
          <a:bodyPr>
            <a:normAutofit/>
          </a:bodyPr>
          <a:lstStyle/>
          <a:p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Latitude horizontal lines measure north and south</a:t>
            </a:r>
          </a:p>
          <a:p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Longitude vertical lines measure east and west</a:t>
            </a:r>
          </a:p>
        </p:txBody>
      </p:sp>
    </p:spTree>
    <p:extLst>
      <p:ext uri="{BB962C8B-B14F-4D97-AF65-F5344CB8AC3E}">
        <p14:creationId xmlns:p14="http://schemas.microsoft.com/office/powerpoint/2010/main" val="9628222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Image result for picture of latitude and longitude lines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8859" y="388509"/>
            <a:ext cx="7340366" cy="53979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434231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34696" y="811658"/>
            <a:ext cx="9520158" cy="4654687"/>
          </a:xfrm>
        </p:spPr>
        <p:txBody>
          <a:bodyPr>
            <a:normAutofit/>
          </a:bodyPr>
          <a:lstStyle/>
          <a:p>
            <a:r>
              <a:rPr lang="en-US" sz="4400" dirty="0"/>
              <a:t>The </a:t>
            </a:r>
            <a:r>
              <a:rPr lang="en-US" sz="4400" b="1" dirty="0"/>
              <a:t>parallel 36°30′ north</a:t>
            </a:r>
            <a:r>
              <a:rPr lang="en-US" sz="4400" dirty="0"/>
              <a:t> is a circle of latitude that is 36 and one-half degrees north of the equator of the Earth</a:t>
            </a:r>
            <a:endParaRPr lang="en-US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88479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34696" y="811658"/>
            <a:ext cx="9520158" cy="4654687"/>
          </a:xfrm>
        </p:spPr>
        <p:txBody>
          <a:bodyPr>
            <a:normAutofit/>
          </a:bodyPr>
          <a:lstStyle/>
          <a:p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 the time, the United States contained twenty-two states, evenly divided between slave and free</a:t>
            </a:r>
          </a:p>
          <a:p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Missouri’s request upset the balance between slave states and free states</a:t>
            </a:r>
          </a:p>
        </p:txBody>
      </p:sp>
    </p:spTree>
    <p:extLst>
      <p:ext uri="{BB962C8B-B14F-4D97-AF65-F5344CB8AC3E}">
        <p14:creationId xmlns:p14="http://schemas.microsoft.com/office/powerpoint/2010/main" val="4008406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34696" y="811658"/>
            <a:ext cx="9520158" cy="4654687"/>
          </a:xfrm>
        </p:spPr>
        <p:txBody>
          <a:bodyPr>
            <a:normAutofit/>
          </a:bodyPr>
          <a:lstStyle/>
          <a:p>
            <a:r>
              <a:rPr lang="en-US" sz="4400" dirty="0"/>
              <a:t>The 11 free states in 1820: Illinois, Indiana, Ohio, Pennsylvania, New York, New Jersey, Connecticut, Rhode Island, New Hampshire, Vermont, Massachusetts</a:t>
            </a:r>
            <a:endParaRPr lang="en-US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08550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34696" y="811658"/>
            <a:ext cx="9520158" cy="4654687"/>
          </a:xfrm>
        </p:spPr>
        <p:txBody>
          <a:bodyPr>
            <a:normAutofit/>
          </a:bodyPr>
          <a:lstStyle/>
          <a:p>
            <a:r>
              <a:rPr lang="en-US" sz="4400" dirty="0"/>
              <a:t>The 11 slave states in 1820: Alabama, Delaware, Georgia, Kentucky, Louisiana, Maryland, Mississippi, North Carolina, South Carolina, Tennessee, and Virginia  </a:t>
            </a:r>
            <a:endParaRPr lang="en-US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884295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2" descr="http://teachers.henrico.k12.va.us/tucker/strusky_m/webquests/VUS6_madisonmonroe/Missouri_Compromise_map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3430" y="110620"/>
            <a:ext cx="8648700" cy="57700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341102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34696" y="811658"/>
            <a:ext cx="9520158" cy="4654687"/>
          </a:xfrm>
        </p:spPr>
        <p:txBody>
          <a:bodyPr>
            <a:normAutofit/>
          </a:bodyPr>
          <a:lstStyle/>
          <a:p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Congress created the two-part compromise called the Missouri Compromise which had 28 sections</a:t>
            </a:r>
          </a:p>
          <a:p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Missouri was admitted as a slave state while Maine was admitted as a free state</a:t>
            </a:r>
          </a:p>
        </p:txBody>
      </p:sp>
    </p:spTree>
    <p:extLst>
      <p:ext uri="{BB962C8B-B14F-4D97-AF65-F5344CB8AC3E}">
        <p14:creationId xmlns:p14="http://schemas.microsoft.com/office/powerpoint/2010/main" val="123975881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34696" y="325677"/>
            <a:ext cx="9520158" cy="5561555"/>
          </a:xfrm>
        </p:spPr>
        <p:txBody>
          <a:bodyPr>
            <a:noAutofit/>
          </a:bodyPr>
          <a:lstStyle/>
          <a:p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 Act to Authorize the People of the Missouri Territory to Form a Constitution and State Government, and for the Admission of Such State into the Union on an Equal Footing with the Original States, and to Prohibit Slavery in Certain Territories</a:t>
            </a:r>
          </a:p>
        </p:txBody>
      </p:sp>
    </p:spTree>
    <p:extLst>
      <p:ext uri="{BB962C8B-B14F-4D97-AF65-F5344CB8AC3E}">
        <p14:creationId xmlns:p14="http://schemas.microsoft.com/office/powerpoint/2010/main" val="201681246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34696" y="811658"/>
            <a:ext cx="9520158" cy="4654687"/>
          </a:xfrm>
        </p:spPr>
        <p:txBody>
          <a:bodyPr>
            <a:normAutofit/>
          </a:bodyPr>
          <a:lstStyle/>
          <a:p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boundary line was a United States federal statute</a:t>
            </a:r>
          </a:p>
          <a:p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was created by Henry Clay</a:t>
            </a:r>
          </a:p>
          <a:p>
            <a:endParaRPr lang="en-US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28065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34696" y="811658"/>
            <a:ext cx="9520158" cy="4654687"/>
          </a:xfrm>
        </p:spPr>
        <p:txBody>
          <a:bodyPr>
            <a:normAutofit/>
          </a:bodyPr>
          <a:lstStyle/>
          <a:p>
            <a:r>
              <a:rPr lang="en-US" sz="4400" dirty="0"/>
              <a:t>For his work on the Missouri Compromise, Senator Henry Clay became known as the “Great Pacificator”</a:t>
            </a:r>
            <a:endParaRPr lang="en-US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9225085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34696" y="811658"/>
            <a:ext cx="9520158" cy="4654687"/>
          </a:xfrm>
        </p:spPr>
        <p:txBody>
          <a:bodyPr>
            <a:normAutofit/>
          </a:bodyPr>
          <a:lstStyle/>
          <a:p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Missouri Compromised prohibited slavery in the unorganized territory of the Great Plains</a:t>
            </a:r>
          </a:p>
          <a:p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permitted slavery in Missouri and the Arkansas Territory</a:t>
            </a:r>
          </a:p>
        </p:txBody>
      </p:sp>
    </p:spTree>
    <p:extLst>
      <p:ext uri="{BB962C8B-B14F-4D97-AF65-F5344CB8AC3E}">
        <p14:creationId xmlns:p14="http://schemas.microsoft.com/office/powerpoint/2010/main" val="84887132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www.mappingspecialists.com/files/portfolio/missouricompromise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299398"/>
            <a:ext cx="9309100" cy="55092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323115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34696" y="811658"/>
            <a:ext cx="9520158" cy="4654687"/>
          </a:xfrm>
        </p:spPr>
        <p:txBody>
          <a:bodyPr>
            <a:normAutofit fontScale="92500" lnSpcReduction="10000"/>
          </a:bodyPr>
          <a:lstStyle/>
          <a:p>
            <a:r>
              <a:rPr lang="en-US" sz="4400" dirty="0"/>
              <a:t>Southerners condemned it because it established the principle that Congress could make laws regarding slavery</a:t>
            </a:r>
          </a:p>
          <a:p>
            <a:r>
              <a:rPr lang="en-US" sz="4400" dirty="0"/>
              <a:t> Northerners, condemned it for the expansion of slavery (though only south of the compromise line)</a:t>
            </a:r>
            <a:endParaRPr lang="en-US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504878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34696" y="811658"/>
            <a:ext cx="9520158" cy="4654687"/>
          </a:xfrm>
        </p:spPr>
        <p:txBody>
          <a:bodyPr>
            <a:normAutofit/>
          </a:bodyPr>
          <a:lstStyle/>
          <a:p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Missouri Compromise helped hold the Union together for more than thirty years</a:t>
            </a:r>
          </a:p>
          <a:p>
            <a:pPr marL="0" indent="0">
              <a:buNone/>
            </a:pPr>
            <a:endParaRPr lang="en-US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759317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://img.auctiva.com/imgdata/7/1/6/6/4/6/webimg/143723096_o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3841" y="811213"/>
            <a:ext cx="8842781" cy="4654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4316918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34696" y="811658"/>
            <a:ext cx="9520158" cy="4654687"/>
          </a:xfrm>
        </p:spPr>
        <p:txBody>
          <a:bodyPr>
            <a:normAutofit/>
          </a:bodyPr>
          <a:lstStyle/>
          <a:p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Repealed by the Kansas-Nebraska Act of 1854</a:t>
            </a:r>
          </a:p>
        </p:txBody>
      </p:sp>
    </p:spTree>
    <p:extLst>
      <p:ext uri="{BB962C8B-B14F-4D97-AF65-F5344CB8AC3E}">
        <p14:creationId xmlns:p14="http://schemas.microsoft.com/office/powerpoint/2010/main" val="42480525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34696" y="811658"/>
            <a:ext cx="9520158" cy="4654687"/>
          </a:xfrm>
        </p:spPr>
        <p:txBody>
          <a:bodyPr>
            <a:normAutofit lnSpcReduction="10000"/>
          </a:bodyPr>
          <a:lstStyle/>
          <a:p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Declared unconstitutional in the </a:t>
            </a:r>
            <a:r>
              <a:rPr lang="en-US" sz="4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Dred Scott 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case by Supreme Court stating Congress was prohibited by the Fifth Amendment from depriving individuals of private property without due process of law</a:t>
            </a:r>
          </a:p>
        </p:txBody>
      </p:sp>
    </p:spTree>
    <p:extLst>
      <p:ext uri="{BB962C8B-B14F-4D97-AF65-F5344CB8AC3E}">
        <p14:creationId xmlns:p14="http://schemas.microsoft.com/office/powerpoint/2010/main" val="265799620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34696" y="811658"/>
            <a:ext cx="9520158" cy="4654687"/>
          </a:xfrm>
        </p:spPr>
        <p:txBody>
          <a:bodyPr>
            <a:normAutofit/>
          </a:bodyPr>
          <a:lstStyle/>
          <a:p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repeal of the Missouri Compromise continued the equal rights debate that eventually led to the Civil War</a:t>
            </a:r>
          </a:p>
        </p:txBody>
      </p:sp>
    </p:spTree>
    <p:extLst>
      <p:ext uri="{BB962C8B-B14F-4D97-AF65-F5344CB8AC3E}">
        <p14:creationId xmlns:p14="http://schemas.microsoft.com/office/powerpoint/2010/main" val="1397408229"/>
      </p:ext>
    </p:extLst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EDEBE7"/>
      </a:lt2>
      <a:accent1>
        <a:srgbClr val="5FA534"/>
      </a:accent1>
      <a:accent2>
        <a:srgbClr val="DCAB34"/>
      </a:accent2>
      <a:accent3>
        <a:srgbClr val="D26D23"/>
      </a:accent3>
      <a:accent4>
        <a:srgbClr val="972323"/>
      </a:accent4>
      <a:accent5>
        <a:srgbClr val="236797"/>
      </a:accent5>
      <a:accent6>
        <a:srgbClr val="2FB6C6"/>
      </a:accent6>
      <a:hlink>
        <a:srgbClr val="8FC639"/>
      </a:hlink>
      <a:folHlink>
        <a:srgbClr val="E7C272"/>
      </a:folHlink>
    </a:clrScheme>
    <a:fontScheme name="Gallery">
      <a:majorFont>
        <a:latin typeface="Palatino Linotype" panose="020405020505050303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Palatino Linotype" panose="020405020505050303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AC464412-510E-4F2B-8947-A0DDBD02899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535</TotalTime>
  <Words>518</Words>
  <Application>Microsoft Office PowerPoint</Application>
  <PresentationFormat>Widescreen</PresentationFormat>
  <Paragraphs>33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1" baseType="lpstr">
      <vt:lpstr>Arial</vt:lpstr>
      <vt:lpstr>Calibri</vt:lpstr>
      <vt:lpstr>Palatino Linotype</vt:lpstr>
      <vt:lpstr>Times New Roman</vt:lpstr>
      <vt:lpstr>Gallery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Faith Sheptoski-Forbush</dc:creator>
  <cp:lastModifiedBy>Faith Sheptoski-Forbush</cp:lastModifiedBy>
  <cp:revision>152</cp:revision>
  <cp:lastPrinted>2016-09-27T18:29:07Z</cp:lastPrinted>
  <dcterms:created xsi:type="dcterms:W3CDTF">2016-09-27T15:40:16Z</dcterms:created>
  <dcterms:modified xsi:type="dcterms:W3CDTF">2016-10-27T18:22:56Z</dcterms:modified>
</cp:coreProperties>
</file>